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274" r:id="rId17"/>
    <p:sldId id="275" r:id="rId18"/>
    <p:sldId id="276" r:id="rId19"/>
    <p:sldId id="277" r:id="rId20"/>
    <p:sldId id="278" r:id="rId21"/>
    <p:sldId id="279" r:id="rId22"/>
    <p:sldId id="280" r:id="rId23"/>
    <p:sldId id="281" r:id="rId24"/>
    <p:sldId id="283" r:id="rId25"/>
    <p:sldId id="284" r:id="rId26"/>
    <p:sldId id="288" r:id="rId27"/>
    <p:sldId id="294" r:id="rId28"/>
    <p:sldId id="295" r:id="rId29"/>
    <p:sldId id="296" r:id="rId30"/>
    <p:sldId id="297" r:id="rId31"/>
    <p:sldId id="298" r:id="rId32"/>
    <p:sldId id="286" r:id="rId33"/>
    <p:sldId id="287" r:id="rId34"/>
    <p:sldId id="289" r:id="rId35"/>
    <p:sldId id="290" r:id="rId36"/>
    <p:sldId id="299" r:id="rId37"/>
    <p:sldId id="291" r:id="rId38"/>
    <p:sldId id="300" r:id="rId3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54" autoAdjust="0"/>
    <p:restoredTop sz="40450" autoAdjust="0"/>
  </p:normalViewPr>
  <p:slideViewPr>
    <p:cSldViewPr>
      <p:cViewPr>
        <p:scale>
          <a:sx n="57" d="100"/>
          <a:sy n="57" d="100"/>
        </p:scale>
        <p:origin x="1048" y="920"/>
      </p:cViewPr>
      <p:guideLst>
        <p:guide orient="horz" pos="431"/>
        <p:guide pos="471"/>
        <p:guide pos="5148"/>
        <p:guide orient="horz" pos="4031"/>
        <p:guide orient="horz" pos="3379"/>
      </p:guideLst>
    </p:cSldViewPr>
  </p:slideViewPr>
  <p:notesTextViewPr>
    <p:cViewPr>
      <p:scale>
        <a:sx n="400" d="100"/>
        <a:sy n="400" d="100"/>
      </p:scale>
      <p:origin x="0" y="0"/>
    </p:cViewPr>
  </p:notesTextViewPr>
  <p:sorterViewPr>
    <p:cViewPr>
      <p:scale>
        <a:sx n="100" d="100"/>
        <a:sy n="100" d="100"/>
      </p:scale>
      <p:origin x="0" y="0"/>
    </p:cViewPr>
  </p:sorterViewPr>
  <p:notesViewPr>
    <p:cSldViewPr showGuides="1">
      <p:cViewPr>
        <p:scale>
          <a:sx n="82" d="100"/>
          <a:sy n="82" d="100"/>
        </p:scale>
        <p:origin x="1540" y="-16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現在の主な活動は、</a:t>
            </a:r>
            <a:r>
              <a:rPr lang="ja-JP" altLang="en-US" dirty="0"/>
              <a:t>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スモウルビー</a:t>
            </a:r>
            <a:r>
              <a:rPr lang="ja-JP" altLang="en-US" dirty="0"/>
              <a:t>の詳細に入る前に、少しプログラミング教育の現状を紹介したいと思います。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a:t>
            </a:r>
            <a:r>
              <a:rPr lang="ja-JP" altLang="en-US" dirty="0" smtClean="0"/>
              <a:t>、プログラミング</a:t>
            </a:r>
            <a:r>
              <a:rPr lang="ja-JP" altLang="en-US" dirty="0"/>
              <a:t>教育がもっとも活発に行われているのはアメリカだと言われています</a:t>
            </a:r>
            <a:r>
              <a:rPr lang="ja-JP" altLang="en-US" dirty="0" smtClean="0"/>
              <a:t>。</a:t>
            </a:r>
            <a:endParaRPr lang="en-US" altLang="ja-JP" dirty="0" smtClean="0"/>
          </a:p>
          <a:p>
            <a:endParaRPr lang="en-US" altLang="ja-JP" dirty="0"/>
          </a:p>
          <a:p>
            <a:r>
              <a:rPr lang="en-US" altLang="ja-JP" dirty="0" smtClean="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a:t>
            </a:r>
            <a:r>
              <a:rPr lang="ja-JP" altLang="en-US" dirty="0" smtClean="0"/>
              <a:t>の記事では、</a:t>
            </a:r>
            <a:r>
              <a:rPr lang="en-US" altLang="ja-JP" dirty="0" err="1" smtClean="0"/>
              <a:t>Code.org</a:t>
            </a:r>
            <a:r>
              <a:rPr lang="ja-JP" altLang="en-US" dirty="0" smtClean="0"/>
              <a:t>の調査によると、昨年</a:t>
            </a:r>
            <a:r>
              <a:rPr lang="ja-JP" altLang="en-US" dirty="0"/>
              <a:t>の</a:t>
            </a:r>
            <a:r>
              <a:rPr lang="en-US" altLang="ja-JP" dirty="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a:p>
          <a:p>
            <a:r>
              <a:rPr lang="ja-JP" altLang="en-US" dirty="0" smtClean="0"/>
              <a:t>また</a:t>
            </a:r>
            <a:r>
              <a:rPr lang="ja-JP" altLang="en-US" dirty="0"/>
              <a:t>、オバマ大統領がプログラミングの必修化は必要であるとの発言をしており、この流れはますます加速するでしょう</a:t>
            </a:r>
          </a:p>
          <a:p>
            <a:endParaRPr lang="ja-JP" altLang="en-US" dirty="0"/>
          </a:p>
          <a:p>
            <a:r>
              <a:rPr lang="ja-JP" altLang="en-US" dirty="0"/>
              <a:t>次に、イギリスでは、</a:t>
            </a:r>
            <a:r>
              <a:rPr lang="ja-JP" altLang="en-US" dirty="0" smtClean="0"/>
              <a:t>今月から</a:t>
            </a:r>
            <a:r>
              <a:rPr lang="ja-JP" altLang="en-US" dirty="0"/>
              <a:t>、</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smtClean="0"/>
              <a:t>その他</a:t>
            </a:r>
            <a:r>
              <a:rPr lang="ja-JP" altLang="en-US" dirty="0"/>
              <a:t>にも</a:t>
            </a:r>
            <a:r>
              <a:rPr lang="ja-JP" altLang="en-US" dirty="0" smtClean="0"/>
              <a:t>、</a:t>
            </a:r>
            <a:r>
              <a:rPr lang="en-US" altLang="ja-JP" dirty="0" smtClean="0"/>
              <a:t>Skype</a:t>
            </a:r>
            <a:r>
              <a:rPr lang="ja-JP" altLang="en-US" dirty="0" smtClean="0"/>
              <a:t>発祥の地として有名なエストニアや、フィンランド、シンガポール</a:t>
            </a:r>
            <a:r>
              <a:rPr lang="ja-JP" altLang="en-US" dirty="0"/>
              <a:t>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紹介します。</a:t>
            </a:r>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須になっています。「計測と制御」とあるように、なんらかのセンサーで値を計測し、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という団体が実施している個別指導塾形式のものや、</a:t>
            </a:r>
            <a:r>
              <a:rPr lang="en-US" altLang="ja-JP" dirty="0" smtClean="0"/>
              <a:t>Life </a:t>
            </a:r>
            <a:r>
              <a:rPr lang="en-US" altLang="ja-JP" dirty="0"/>
              <a:t>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a:t>
            </a:r>
            <a:r>
              <a:rPr lang="ja-JP" altLang="en-US" dirty="0" smtClean="0"/>
              <a:t>ものが</a:t>
            </a:r>
            <a:r>
              <a:rPr lang="ja-JP" altLang="en-US" dirty="0"/>
              <a:t>あります。</a:t>
            </a:r>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については、月謝や参加費をもらう形で活動を行っており、ビジネスとしてやろうとしているのがおもしろいところですね。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ここで取り上げたもの以外にも、いろいろなプログラミング教育のワークショップが開催されており、海外だけでなく日本でも子ども向けのプログラミング教育が盛り上がって来ています。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a:t>
            </a:r>
            <a:r>
              <a:rPr kumimoji="1" lang="en-US" altLang="ja-JP" dirty="0" smtClean="0"/>
              <a:t>Ruby</a:t>
            </a:r>
            <a:r>
              <a:rPr kumimoji="1" lang="ja-JP" altLang="en-US" dirty="0" err="1" smtClean="0"/>
              <a:t>で</a:t>
            </a:r>
            <a:r>
              <a:rPr kumimoji="1" lang="ja-JP" altLang="en-US" dirty="0" smtClean="0"/>
              <a:t>できるよ！ってことで、スモウルビーでは、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はまつもとさんが在籍しているということで有名ですが、せっかくの機会なので少しだけ</a:t>
            </a:r>
            <a:r>
              <a:rPr lang="en-US" altLang="ja-JP" dirty="0"/>
              <a:t>NaCl</a:t>
            </a:r>
            <a:r>
              <a:rPr lang="ja-JP" altLang="en-US" dirty="0"/>
              <a:t>の紹介をします。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r>
              <a:rPr lang="ja-JP" altLang="en-US" dirty="0" smtClean="0"/>
              <a:t>。</a:t>
            </a:r>
            <a:endParaRPr lang="en-US" altLang="ja-JP" dirty="0" smtClean="0"/>
          </a:p>
          <a:p>
            <a:r>
              <a:rPr lang="ja-JP" altLang="en-US" dirty="0" smtClean="0"/>
              <a:t>約</a:t>
            </a:r>
            <a:r>
              <a:rPr lang="en-US" altLang="ja-JP" dirty="0" smtClean="0"/>
              <a:t>60</a:t>
            </a:r>
            <a:r>
              <a:rPr lang="ja-JP" altLang="en-US" dirty="0" smtClean="0"/>
              <a:t>人の技術者が在籍しています。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の約</a:t>
            </a:r>
            <a:r>
              <a:rPr lang="en-US" altLang="ja-JP" dirty="0"/>
              <a:t>60</a:t>
            </a:r>
            <a:r>
              <a:rPr lang="ja-JP" altLang="en-US" dirty="0"/>
              <a:t>人の従業員のうち、その半分である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479884"/>
            <a:ext cx="6974287" cy="2000548"/>
          </a:xfrm>
          <a:prstGeom prst="rect">
            <a:avLst/>
          </a:prstGeom>
          <a:noFill/>
        </p:spPr>
        <p:txBody>
          <a:bodyPr wrap="square" rtlCol="0">
            <a:spAutoFit/>
          </a:bodyPr>
          <a:lstStyle/>
          <a:p>
            <a:pPr algn="r"/>
            <a:r>
              <a:rPr lang="en-US" altLang="ja-JP" sz="4800" dirty="0" smtClean="0"/>
              <a:t>The Boy Scouts for</a:t>
            </a:r>
          </a:p>
          <a:p>
            <a:pPr algn="r"/>
            <a:r>
              <a:rPr lang="en-US" altLang="ja-JP" sz="4800" dirty="0" smtClean="0"/>
              <a:t>Ruby programmin</a:t>
            </a:r>
            <a:r>
              <a:rPr lang="en-US" altLang="ja-JP" sz="48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dirty="0" smtClean="0"/>
              <a:t>≒</a:t>
            </a:r>
            <a:endParaRPr lang="en-US" altLang="ja-JP" sz="2800" b="1" dirty="0" smtClean="0"/>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3924000"/>
            <a:ext cx="7424738" cy="1877437"/>
            <a:chOff x="747712" y="3924000"/>
            <a:chExt cx="7424738" cy="1877437"/>
          </a:xfrm>
        </p:grpSpPr>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000" y="5599348"/>
            <a:ext cx="1314070" cy="836226"/>
          </a:xfrm>
          <a:prstGeom prst="rect">
            <a:avLst/>
          </a:prstGeom>
          <a:ln>
            <a:noFill/>
          </a:ln>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9795" y="5559906"/>
            <a:ext cx="1373411" cy="839307"/>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8595" y="5572794"/>
            <a:ext cx="1248405" cy="832270"/>
          </a:xfrm>
          <a:prstGeom prst="rect">
            <a:avLst/>
          </a:prstGeom>
        </p:spPr>
      </p:pic>
      <p:sp>
        <p:nvSpPr>
          <p:cNvPr id="17" name="テキスト ボックス 16"/>
          <p:cNvSpPr txBox="1"/>
          <p:nvPr/>
        </p:nvSpPr>
        <p:spPr>
          <a:xfrm>
            <a:off x="5625289" y="5777160"/>
            <a:ext cx="1530000" cy="646331"/>
          </a:xfrm>
          <a:prstGeom prst="rect">
            <a:avLst/>
          </a:prstGeom>
          <a:noFill/>
        </p:spPr>
        <p:txBody>
          <a:bodyPr wrap="square" rtlCol="0">
            <a:spAutoFit/>
          </a:bodyPr>
          <a:lstStyle/>
          <a:p>
            <a:r>
              <a:rPr lang="en-US" altLang="ja-JP" sz="3600" dirty="0" smtClean="0"/>
              <a:t>etc…</a:t>
            </a:r>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657000" y="480328"/>
            <a:ext cx="7244103" cy="2285340"/>
            <a:chOff x="657000" y="480328"/>
            <a:chExt cx="7244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
        <p:nvSpPr>
          <p:cNvPr id="17" name="テキスト ボックス 16"/>
          <p:cNvSpPr txBox="1"/>
          <p:nvPr/>
        </p:nvSpPr>
        <p:spPr>
          <a:xfrm rot="20628415">
            <a:off x="6614448" y="5564779"/>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27162" y="2124000"/>
            <a:ext cx="7436476" cy="923330"/>
          </a:xfrm>
          <a:prstGeom prst="rect">
            <a:avLst/>
          </a:prstGeom>
          <a:noFill/>
        </p:spPr>
        <p:txBody>
          <a:bodyPr wrap="square" rtlCol="0">
            <a:spAutoFit/>
          </a:bodyPr>
          <a:lstStyle/>
          <a:p>
            <a:r>
              <a:rPr lang="en-US" altLang="ja-JP" sz="5400" dirty="0" smtClean="0">
                <a:solidFill>
                  <a:srgbClr val="FF6633"/>
                </a:solidFill>
                <a:effectLst>
                  <a:outerShdw blurRad="50800" dist="101600" dir="5400000" algn="t" rotWithShape="0">
                    <a:prstClr val="black">
                      <a:alpha val="40000"/>
                    </a:prstClr>
                  </a:outerShdw>
                </a:effectLst>
              </a:rPr>
              <a:t>K</a:t>
            </a:r>
            <a:r>
              <a:rPr lang="en-US" altLang="ja-JP" sz="4400" dirty="0" smtClean="0">
                <a:effectLst>
                  <a:outerShdw blurRad="50800" dist="101600" dir="5400000" algn="t" rotWithShape="0">
                    <a:prstClr val="black">
                      <a:alpha val="40000"/>
                    </a:prstClr>
                  </a:outerShdw>
                </a:effectLst>
              </a:rPr>
              <a:t>ids want to</a:t>
            </a:r>
            <a:r>
              <a:rPr lang="en-US" altLang="ja-JP" sz="4000" dirty="0" smtClean="0">
                <a:effectLst>
                  <a:outerShdw blurRad="50800" dist="101600" dir="5400000" algn="t" rotWithShape="0">
                    <a:prstClr val="black">
                      <a:alpha val="40000"/>
                    </a:prstClr>
                  </a:outerShdw>
                </a:effectLst>
              </a:rPr>
              <a:t> </a:t>
            </a:r>
            <a:r>
              <a:rPr lang="en-US" altLang="ja-JP" sz="5400" dirty="0">
                <a:solidFill>
                  <a:srgbClr val="FF6633"/>
                </a:solidFill>
                <a:effectLst>
                  <a:outerShdw blurRad="50800" dist="101600" dir="5400000" algn="t" rotWithShape="0">
                    <a:prstClr val="black">
                      <a:alpha val="40000"/>
                    </a:prstClr>
                  </a:outerShdw>
                </a:effectLst>
              </a:rPr>
              <a:t>c</a:t>
            </a:r>
            <a:r>
              <a:rPr lang="en-US" altLang="ja-JP" sz="5400" dirty="0" smtClean="0">
                <a:solidFill>
                  <a:srgbClr val="FF6633"/>
                </a:solidFill>
                <a:effectLst>
                  <a:outerShdw blurRad="50800" dist="101600" dir="5400000" algn="t" rotWithShape="0">
                    <a:prstClr val="black">
                      <a:alpha val="40000"/>
                    </a:prstClr>
                  </a:outerShdw>
                </a:effectLst>
              </a:rPr>
              <a:t>hallenge!</a:t>
            </a:r>
            <a:endParaRPr lang="en-US" altLang="ja-JP" sz="32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5152644" y="2737770"/>
            <a:ext cx="2593025" cy="990063"/>
          </a:xfrm>
          <a:prstGeom prst="rect">
            <a:avLst/>
          </a:prstGeom>
        </p:spPr>
      </p:pic>
      <p:sp>
        <p:nvSpPr>
          <p:cNvPr id="5" name="右矢印 4"/>
          <p:cNvSpPr/>
          <p:nvPr/>
        </p:nvSpPr>
        <p:spPr>
          <a:xfrm rot="1980991">
            <a:off x="1344518" y="2639382"/>
            <a:ext cx="5169120" cy="98866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1452206" y="226472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5448183" y="354104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0" y="934388"/>
            <a:ext cx="5162326" cy="5162326"/>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401782" y="4173469"/>
            <a:ext cx="2825676" cy="1323439"/>
          </a:xfrm>
          <a:prstGeom prst="rect">
            <a:avLst/>
          </a:prstGeom>
        </p:spPr>
        <p:txBody>
          <a:bodyPr wrap="square">
            <a:spAutoFit/>
          </a:bodyPr>
          <a:lstStyle/>
          <a:p>
            <a:r>
              <a:rPr lang="en-US" altLang="ja-JP" sz="4000" dirty="0" smtClean="0"/>
              <a:t>“</a:t>
            </a:r>
            <a:r>
              <a:rPr lang="en-US" altLang="ja-JP" sz="4000" dirty="0" err="1" smtClean="0"/>
              <a:t>Blockly’s</a:t>
            </a:r>
            <a:endParaRPr lang="en-US" altLang="ja-JP" sz="4000" dirty="0"/>
          </a:p>
          <a:p>
            <a:r>
              <a:rPr lang="en-US" altLang="ja-JP" sz="4000" dirty="0" smtClean="0"/>
              <a:t>  XML”</a:t>
            </a:r>
            <a:endParaRPr lang="ja-JP" altLang="en-US" sz="40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grpSp>
        <p:nvGrpSpPr>
          <p:cNvPr id="8" name="グループ化 7"/>
          <p:cNvGrpSpPr/>
          <p:nvPr/>
        </p:nvGrpSpPr>
        <p:grpSpPr>
          <a:xfrm>
            <a:off x="5397338" y="4724697"/>
            <a:ext cx="3592092" cy="620949"/>
            <a:chOff x="5498194" y="5053688"/>
            <a:chExt cx="3592092" cy="620949"/>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463989" y="5053688"/>
              <a:ext cx="1626297" cy="620949"/>
            </a:xfrm>
            <a:prstGeom prst="rect">
              <a:avLst/>
            </a:prstGeom>
          </p:spPr>
        </p:pic>
        <p:sp>
          <p:nvSpPr>
            <p:cNvPr id="6" name="右矢印 5"/>
            <p:cNvSpPr/>
            <p:nvPr/>
          </p:nvSpPr>
          <p:spPr>
            <a:xfrm>
              <a:off x="5830320" y="5104907"/>
              <a:ext cx="1666983"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5498194" y="512476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65" y="1205101"/>
            <a:ext cx="10983707" cy="6174000"/>
          </a:xfrm>
          <a:prstGeom prst="rect">
            <a:avLst/>
          </a:prstGeom>
        </p:spPr>
      </p:pic>
      <p:sp>
        <p:nvSpPr>
          <p:cNvPr id="4" name="正方形/長方形 3"/>
          <p:cNvSpPr/>
          <p:nvPr/>
        </p:nvSpPr>
        <p:spPr>
          <a:xfrm>
            <a:off x="-15586" y="1184128"/>
            <a:ext cx="9159586" cy="62153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91460" y="6579000"/>
            <a:ext cx="7695000" cy="338554"/>
          </a:xfrm>
          <a:prstGeom prst="rect">
            <a:avLst/>
          </a:prstGeom>
        </p:spPr>
        <p:txBody>
          <a:bodyPr wrap="square">
            <a:spAutoFit/>
          </a:bodyPr>
          <a:lstStyle/>
          <a:p>
            <a:pPr algn="r"/>
            <a:r>
              <a:rPr lang="ja-JP" altLang="en-US" sz="1600" dirty="0" smtClean="0">
                <a:solidFill>
                  <a:schemeClr val="tx1">
                    <a:lumMod val="50000"/>
                    <a:lumOff val="50000"/>
                  </a:schemeClr>
                </a:solidFill>
              </a:rPr>
              <a:t>http://mashable.com/2014/05/20/surface-pro-3-macbook-air-compared/</a:t>
            </a:r>
            <a:endParaRPr lang="ja-JP" altLang="en-US" sz="1600" dirty="0">
              <a:solidFill>
                <a:schemeClr val="tx1">
                  <a:lumMod val="50000"/>
                  <a:lumOff val="50000"/>
                </a:schemeClr>
              </a:solidFill>
            </a:endParaRPr>
          </a:p>
        </p:txBody>
      </p:sp>
      <p:sp>
        <p:nvSpPr>
          <p:cNvPr id="5" name="テキスト ボックス 4"/>
          <p:cNvSpPr txBox="1"/>
          <p:nvPr/>
        </p:nvSpPr>
        <p:spPr>
          <a:xfrm>
            <a:off x="620070" y="2051576"/>
            <a:ext cx="3962065" cy="830997"/>
          </a:xfrm>
          <a:prstGeom prst="rect">
            <a:avLst/>
          </a:prstGeom>
          <a:noFill/>
        </p:spPr>
        <p:txBody>
          <a:bodyPr wrap="square" rtlCol="0">
            <a:spAutoFit/>
          </a:bodyPr>
          <a:lstStyle/>
          <a:p>
            <a:r>
              <a:rPr lang="en-US" altLang="ja-JP" sz="4800" dirty="0" smtClean="0">
                <a:solidFill>
                  <a:srgbClr val="FF6633"/>
                </a:solidFill>
              </a:rPr>
              <a:t>P</a:t>
            </a:r>
            <a:r>
              <a:rPr lang="en-US" altLang="ja-JP" sz="4000" dirty="0" smtClean="0">
                <a:solidFill>
                  <a:srgbClr val="FF6633"/>
                </a:solidFill>
              </a:rPr>
              <a:t>rogramming</a:t>
            </a:r>
            <a:endParaRPr lang="en-US" altLang="ja-JP" sz="4800" dirty="0" smtClean="0">
              <a:solidFill>
                <a:srgbClr val="FF6633"/>
              </a:solidFill>
            </a:endParaRPr>
          </a:p>
        </p:txBody>
      </p:sp>
      <p:sp>
        <p:nvSpPr>
          <p:cNvPr id="6" name="テキスト ボックス 5"/>
          <p:cNvSpPr txBox="1"/>
          <p:nvPr/>
        </p:nvSpPr>
        <p:spPr>
          <a:xfrm>
            <a:off x="5412990" y="2024557"/>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441440" y="1963001"/>
            <a:ext cx="928908" cy="1200329"/>
          </a:xfrm>
          <a:prstGeom prst="rect">
            <a:avLst/>
          </a:prstGeom>
          <a:noFill/>
        </p:spPr>
        <p:txBody>
          <a:bodyPr wrap="square" rtlCol="0">
            <a:spAutoFit/>
          </a:bodyPr>
          <a:lstStyle/>
          <a:p>
            <a:r>
              <a:rPr lang="ja-JP" altLang="en-US" sz="7200" b="1" dirty="0" smtClean="0"/>
              <a:t>＞</a:t>
            </a:r>
            <a:endParaRPr lang="en-US" altLang="ja-JP" sz="6600" b="1" dirty="0" smtClean="0"/>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プログラミング少年</a:t>
            </a:r>
            <a:r>
              <a:rPr lang="ja-JP" altLang="en-US" sz="3200" b="1" dirty="0" smtClean="0">
                <a:solidFill>
                  <a:srgbClr val="FF6633"/>
                </a:solidFill>
              </a:rPr>
              <a:t>団</a:t>
            </a:r>
            <a:endParaRPr lang="en-US" altLang="ja-JP" sz="44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0"/>
            <a:ext cx="10297190" cy="6893337"/>
          </a:xfrm>
          <a:prstGeom prst="rect">
            <a:avLst/>
          </a:prstGeom>
        </p:spPr>
      </p:pic>
      <p:sp>
        <p:nvSpPr>
          <p:cNvPr id="2" name="テキスト ボックス 1"/>
          <p:cNvSpPr txBox="1"/>
          <p:nvPr/>
        </p:nvSpPr>
        <p:spPr>
          <a:xfrm>
            <a:off x="738901" y="459000"/>
            <a:ext cx="7505670" cy="4524315"/>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a:t>
            </a:r>
          </a:p>
          <a:p>
            <a:pPr algn="ct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a:t>
            </a:r>
            <a:r>
              <a:rPr lang="en-US" altLang="ja-JP" sz="3600" dirty="0" err="1" smtClean="0"/>
              <a:t>:Ruby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1500">
        <p:split/>
      </p:transition>
    </mc:Choice>
    <mc:Fallback>
      <p:transition spd="slow">
        <p:spli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ransition spd="slow">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000" y="684213"/>
            <a:ext cx="4564086" cy="409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1771</TotalTime>
  <Words>3372</Words>
  <Application>Microsoft Office PowerPoint</Application>
  <PresentationFormat>画面に合わせる (4:3)</PresentationFormat>
  <Paragraphs>410</Paragraphs>
  <Slides>38</Slides>
  <Notes>38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166</cp:revision>
  <dcterms:created xsi:type="dcterms:W3CDTF">2014-09-17T02:10:41Z</dcterms:created>
  <dcterms:modified xsi:type="dcterms:W3CDTF">2014-09-18T07:42:11Z</dcterms:modified>
</cp:coreProperties>
</file>